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4E8A7-9E07-4EED-A829-E87BABB862C2}" type="doc">
      <dgm:prSet loTypeId="urn:microsoft.com/office/officeart/2005/8/layout/cycle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047B97-D45B-4DF3-9723-1C16CB06EB96}">
      <dgm:prSet phldrT="[Text]" custT="1"/>
      <dgm:spPr/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Manufacturing and 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Panel Validation and verification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3F14423-BFA7-41FE-8810-6A7EFCB754A1}" type="parTrans" cxnId="{8FDAB979-380F-4C43-832E-530B94B366B7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8B690-3156-4995-B756-0447AAC2B587}" type="sibTrans" cxnId="{8FDAB979-380F-4C43-832E-530B94B366B7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2E3F8-CFC8-406A-8E31-4D038E0514AC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Packaging and shipment</a:t>
          </a:r>
        </a:p>
      </dgm:t>
    </dgm:pt>
    <dgm:pt modelId="{DFDFA91C-9301-4BC9-B9BE-28290DC0A6B3}" type="parTrans" cxnId="{705315BB-552E-4030-A1CE-F61352403F2C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19B88-C7EE-4230-B2F5-67FDB855F795}" type="sibTrans" cxnId="{705315BB-552E-4030-A1CE-F61352403F2C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39926-EFA5-4825-8F8E-26C3CD7F42B4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Feedback report to the sites</a:t>
          </a:r>
        </a:p>
      </dgm:t>
    </dgm:pt>
    <dgm:pt modelId="{A2329223-104F-4343-AEE3-289A80DA76F9}" type="parTrans" cxnId="{18567D02-D9B6-4A04-875B-AA85809D9F86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F69B9-9CD3-4755-B08E-2FBF430D5343}" type="sibTrans" cxnId="{18567D02-D9B6-4A04-875B-AA85809D9F86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98912-42AB-4A21-BC8D-33A0A690E280}">
      <dgm:prSet custT="1"/>
      <dgm:spPr/>
      <dgm:t>
        <a:bodyPr/>
        <a:lstStyle/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Collection of site contact  information (address/phone)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A9B31-A951-4BF1-9AD9-4BBD9A1858D6}" type="parTrans" cxnId="{494E36A8-BC53-4137-9B99-7DB91163B619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BB42D-42B3-495B-8065-B831BED9122E}" type="sibTrans" cxnId="{494E36A8-BC53-4137-9B99-7DB91163B619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04F17-13D3-47A1-AF68-F2B49ED42F3D}">
      <dgm:prSet custT="1"/>
      <dgm:spPr/>
      <dgm:t>
        <a:bodyPr/>
        <a:lstStyle/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Collection, Compilation and data analysis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EB064-0E26-4A0C-8B90-BDE934EEEF8D}" type="parTrans" cxnId="{9169716A-59D9-493E-A204-3F8DCB15AF4A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DDEE1-7AA2-4880-A271-B7E73EE1F056}" type="sibTrans" cxnId="{9169716A-59D9-493E-A204-3F8DCB15AF4A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ED51B-1372-47B5-BA4A-B4BB8AC468FC}">
      <dgm:prSet custT="1"/>
      <dgm:spPr/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CBNAAT EQA sensitization meeting</a:t>
          </a:r>
        </a:p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C6377-94D8-4286-A7D1-995E117E67C1}" type="parTrans" cxnId="{813DC670-4AC4-4360-B0D1-1BE0CA0F481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20C7E-CFBD-42E8-8D1D-C5DAD7120393}" type="sibTrans" cxnId="{813DC670-4AC4-4360-B0D1-1BE0CA0F481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19111-B353-488F-BBF0-0F74E8CBECEC}">
      <dgm:prSet custT="1"/>
      <dgm:spPr/>
      <dgm:t>
        <a:bodyPr/>
        <a:lstStyle/>
        <a:p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Post EQA visits and report submission to CTD and states  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49921-8101-411F-A652-4365FB02DB93}" type="parTrans" cxnId="{64615703-3B13-4ED9-81A4-F2B6CA1315A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05AF6-166E-4F57-A0B3-6E67F6343D75}" type="sibTrans" cxnId="{64615703-3B13-4ED9-81A4-F2B6CA1315A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4FAB2-7826-4259-8C56-BD3E89799C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Testing panel</a:t>
          </a:r>
        </a:p>
      </dgm:t>
    </dgm:pt>
    <dgm:pt modelId="{D6CEC854-80CA-4736-8A35-8DEB87DCB914}" type="parTrans" cxnId="{CD6EA07F-7C52-4A94-A2F6-9E0EF1C3ACEC}">
      <dgm:prSet/>
      <dgm:spPr/>
      <dgm:t>
        <a:bodyPr/>
        <a:lstStyle/>
        <a:p>
          <a:endParaRPr lang="en-IN"/>
        </a:p>
      </dgm:t>
    </dgm:pt>
    <dgm:pt modelId="{58A16DDF-F580-44B0-9024-0268C29D0C5C}" type="sibTrans" cxnId="{CD6EA07F-7C52-4A94-A2F6-9E0EF1C3ACEC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4185A5B1-0AF3-4475-8D8D-DABA7A0DCF0F}" type="pres">
      <dgm:prSet presAssocID="{3514E8A7-9E07-4EED-A829-E87BABB862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38F2E-0ADD-4E6B-8F47-B32C0A1360EB}" type="pres">
      <dgm:prSet presAssocID="{A3047B97-D45B-4DF3-9723-1C16CB06EB96}" presName="node" presStyleLbl="node1" presStyleIdx="0" presStyleCnt="8" custScaleX="398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C8FF2-AE5F-47F0-8521-DC54BF12F140}" type="pres">
      <dgm:prSet presAssocID="{A3047B97-D45B-4DF3-9723-1C16CB06EB96}" presName="spNode" presStyleCnt="0"/>
      <dgm:spPr/>
    </dgm:pt>
    <dgm:pt modelId="{FFA0BD52-444F-4685-A1CD-799B60EA09CC}" type="pres">
      <dgm:prSet presAssocID="{3D48B690-3156-4995-B756-0447AAC2B587}" presName="sibTrans" presStyleLbl="sibTrans1D1" presStyleIdx="0" presStyleCnt="8"/>
      <dgm:spPr/>
      <dgm:t>
        <a:bodyPr/>
        <a:lstStyle/>
        <a:p>
          <a:endParaRPr lang="en-US"/>
        </a:p>
      </dgm:t>
    </dgm:pt>
    <dgm:pt modelId="{F326E9FE-46C7-4E85-8433-EFADB117CC6F}" type="pres">
      <dgm:prSet presAssocID="{5D098912-42AB-4A21-BC8D-33A0A690E280}" presName="node" presStyleLbl="node1" presStyleIdx="1" presStyleCnt="8" custScaleX="342785" custRadScaleRad="102555" custRadScaleInc="86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032DC-5D49-4A0A-B0D2-F82D091E21EC}" type="pres">
      <dgm:prSet presAssocID="{5D098912-42AB-4A21-BC8D-33A0A690E280}" presName="spNode" presStyleCnt="0"/>
      <dgm:spPr/>
    </dgm:pt>
    <dgm:pt modelId="{928461FD-154E-473B-85F7-9AC62B237C9A}" type="pres">
      <dgm:prSet presAssocID="{447BB42D-42B3-495B-8065-B831BED9122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A7C1BDA9-5F5F-400F-A710-70963E9C1B0D}" type="pres">
      <dgm:prSet presAssocID="{768ED51B-1372-47B5-BA4A-B4BB8AC468FC}" presName="node" presStyleLbl="node1" presStyleIdx="2" presStyleCnt="8" custScaleX="340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940E0-67F9-470B-95EC-627DAC60D2DC}" type="pres">
      <dgm:prSet presAssocID="{768ED51B-1372-47B5-BA4A-B4BB8AC468FC}" presName="spNode" presStyleCnt="0"/>
      <dgm:spPr/>
    </dgm:pt>
    <dgm:pt modelId="{96F9330E-0DFD-44C5-A4D1-14F7E7262C9C}" type="pres">
      <dgm:prSet presAssocID="{86820C7E-CFBD-42E8-8D1D-C5DAD7120393}" presName="sibTrans" presStyleLbl="sibTrans1D1" presStyleIdx="2" presStyleCnt="8"/>
      <dgm:spPr/>
      <dgm:t>
        <a:bodyPr/>
        <a:lstStyle/>
        <a:p>
          <a:endParaRPr lang="en-US"/>
        </a:p>
      </dgm:t>
    </dgm:pt>
    <dgm:pt modelId="{1A1E9F0C-64A2-4152-9E84-F9B435AB8E92}" type="pres">
      <dgm:prSet presAssocID="{1D92E3F8-CFC8-406A-8E31-4D038E0514AC}" presName="node" presStyleLbl="node1" presStyleIdx="3" presStyleCnt="8" custScaleX="320878" custRadScaleRad="103046" custRadScaleInc="-63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09C2E-070D-4338-8133-3987400031A7}" type="pres">
      <dgm:prSet presAssocID="{1D92E3F8-CFC8-406A-8E31-4D038E0514AC}" presName="spNode" presStyleCnt="0"/>
      <dgm:spPr/>
    </dgm:pt>
    <dgm:pt modelId="{2EFD55E0-0B97-4BBC-B79D-51EF54B712EA}" type="pres">
      <dgm:prSet presAssocID="{F2719B88-C7EE-4230-B2F5-67FDB855F795}" presName="sibTrans" presStyleLbl="sibTrans1D1" presStyleIdx="3" presStyleCnt="8"/>
      <dgm:spPr/>
      <dgm:t>
        <a:bodyPr/>
        <a:lstStyle/>
        <a:p>
          <a:endParaRPr lang="en-US"/>
        </a:p>
      </dgm:t>
    </dgm:pt>
    <dgm:pt modelId="{0711204A-3EED-407B-96CF-75A2453CAE5B}" type="pres">
      <dgm:prSet presAssocID="{0E64FAB2-7826-4259-8C56-BD3E89799CDA}" presName="node" presStyleLbl="node1" presStyleIdx="4" presStyleCnt="8" custRadScaleRad="100161" custRadScaleInc="3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A8649-176C-4E62-B64B-11F26CE811A1}" type="pres">
      <dgm:prSet presAssocID="{0E64FAB2-7826-4259-8C56-BD3E89799CDA}" presName="spNode" presStyleCnt="0"/>
      <dgm:spPr/>
    </dgm:pt>
    <dgm:pt modelId="{DB1B2782-B002-4EC7-AB70-25EAB6D11687}" type="pres">
      <dgm:prSet presAssocID="{58A16DDF-F580-44B0-9024-0268C29D0C5C}" presName="sibTrans" presStyleLbl="sibTrans1D1" presStyleIdx="4" presStyleCnt="8"/>
      <dgm:spPr/>
      <dgm:t>
        <a:bodyPr/>
        <a:lstStyle/>
        <a:p>
          <a:endParaRPr lang="en-US"/>
        </a:p>
      </dgm:t>
    </dgm:pt>
    <dgm:pt modelId="{9F2C8F0F-C405-4613-983B-9E075D9E63E8}" type="pres">
      <dgm:prSet presAssocID="{54E04F17-13D3-47A1-AF68-F2B49ED42F3D}" presName="node" presStyleLbl="node1" presStyleIdx="5" presStyleCnt="8" custScaleX="396435" custRadScaleRad="109163" custRadScaleInc="88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0913-F869-456B-813D-BC09590B3862}" type="pres">
      <dgm:prSet presAssocID="{54E04F17-13D3-47A1-AF68-F2B49ED42F3D}" presName="spNode" presStyleCnt="0"/>
      <dgm:spPr/>
    </dgm:pt>
    <dgm:pt modelId="{467E58CA-E6C0-4434-9572-81B1750EE875}" type="pres">
      <dgm:prSet presAssocID="{7FEDDEE1-7AA2-4880-A271-B7E73EE1F056}" presName="sibTrans" presStyleLbl="sibTrans1D1" presStyleIdx="5" presStyleCnt="8"/>
      <dgm:spPr/>
      <dgm:t>
        <a:bodyPr/>
        <a:lstStyle/>
        <a:p>
          <a:endParaRPr lang="en-US"/>
        </a:p>
      </dgm:t>
    </dgm:pt>
    <dgm:pt modelId="{41185EFF-B78F-4BF5-AB6A-157193ADC307}" type="pres">
      <dgm:prSet presAssocID="{BB539926-EFA5-4825-8F8E-26C3CD7F42B4}" presName="node" presStyleLbl="node1" presStyleIdx="6" presStyleCnt="8" custScaleX="297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26F9-D4D9-4044-BDBF-8E987F261439}" type="pres">
      <dgm:prSet presAssocID="{BB539926-EFA5-4825-8F8E-26C3CD7F42B4}" presName="spNode" presStyleCnt="0"/>
      <dgm:spPr/>
    </dgm:pt>
    <dgm:pt modelId="{965AB43B-E9E7-4F08-9A5A-C9C285FC2916}" type="pres">
      <dgm:prSet presAssocID="{810F69B9-9CD3-4755-B08E-2FBF430D5343}" presName="sibTrans" presStyleLbl="sibTrans1D1" presStyleIdx="6" presStyleCnt="8"/>
      <dgm:spPr/>
      <dgm:t>
        <a:bodyPr/>
        <a:lstStyle/>
        <a:p>
          <a:endParaRPr lang="en-US"/>
        </a:p>
      </dgm:t>
    </dgm:pt>
    <dgm:pt modelId="{AFF92BD0-5FF0-4F99-BAB8-B023803D7D97}" type="pres">
      <dgm:prSet presAssocID="{BA019111-B353-488F-BBF0-0F74E8CBECEC}" presName="node" presStyleLbl="node1" presStyleIdx="7" presStyleCnt="8" custScaleX="235047" custRadScaleRad="101958" custRadScaleInc="-64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59EC1-0511-45EC-B637-1CA1280D4964}" type="pres">
      <dgm:prSet presAssocID="{BA019111-B353-488F-BBF0-0F74E8CBECEC}" presName="spNode" presStyleCnt="0"/>
      <dgm:spPr/>
    </dgm:pt>
    <dgm:pt modelId="{A1354199-31A3-4606-A79F-5A75915EC2B4}" type="pres">
      <dgm:prSet presAssocID="{ECC05AF6-166E-4F57-A0B3-6E67F6343D75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494E36A8-BC53-4137-9B99-7DB91163B619}" srcId="{3514E8A7-9E07-4EED-A829-E87BABB862C2}" destId="{5D098912-42AB-4A21-BC8D-33A0A690E280}" srcOrd="1" destOrd="0" parTransId="{799A9B31-A951-4BF1-9AD9-4BBD9A1858D6}" sibTransId="{447BB42D-42B3-495B-8065-B831BED9122E}"/>
    <dgm:cxn modelId="{2A0E0ADF-F86B-4C21-B26F-47DF9325E18D}" type="presOf" srcId="{5D098912-42AB-4A21-BC8D-33A0A690E280}" destId="{F326E9FE-46C7-4E85-8433-EFADB117CC6F}" srcOrd="0" destOrd="0" presId="urn:microsoft.com/office/officeart/2005/8/layout/cycle6"/>
    <dgm:cxn modelId="{3E8E93F4-35B4-4575-9376-B32457244E37}" type="presOf" srcId="{447BB42D-42B3-495B-8065-B831BED9122E}" destId="{928461FD-154E-473B-85F7-9AC62B237C9A}" srcOrd="0" destOrd="0" presId="urn:microsoft.com/office/officeart/2005/8/layout/cycle6"/>
    <dgm:cxn modelId="{25ADBB22-1F8D-4F5F-A044-02631D70DD80}" type="presOf" srcId="{768ED51B-1372-47B5-BA4A-B4BB8AC468FC}" destId="{A7C1BDA9-5F5F-400F-A710-70963E9C1B0D}" srcOrd="0" destOrd="0" presId="urn:microsoft.com/office/officeart/2005/8/layout/cycle6"/>
    <dgm:cxn modelId="{DCD81E12-C529-4FAE-9544-160ADBF0FB5F}" type="presOf" srcId="{3514E8A7-9E07-4EED-A829-E87BABB862C2}" destId="{4185A5B1-0AF3-4475-8D8D-DABA7A0DCF0F}" srcOrd="0" destOrd="0" presId="urn:microsoft.com/office/officeart/2005/8/layout/cycle6"/>
    <dgm:cxn modelId="{705315BB-552E-4030-A1CE-F61352403F2C}" srcId="{3514E8A7-9E07-4EED-A829-E87BABB862C2}" destId="{1D92E3F8-CFC8-406A-8E31-4D038E0514AC}" srcOrd="3" destOrd="0" parTransId="{DFDFA91C-9301-4BC9-B9BE-28290DC0A6B3}" sibTransId="{F2719B88-C7EE-4230-B2F5-67FDB855F795}"/>
    <dgm:cxn modelId="{CD575199-79CD-423E-A4B7-605925ABB432}" type="presOf" srcId="{BA019111-B353-488F-BBF0-0F74E8CBECEC}" destId="{AFF92BD0-5FF0-4F99-BAB8-B023803D7D97}" srcOrd="0" destOrd="0" presId="urn:microsoft.com/office/officeart/2005/8/layout/cycle6"/>
    <dgm:cxn modelId="{5A747B21-4355-43A2-861C-B934E7901C69}" type="presOf" srcId="{BB539926-EFA5-4825-8F8E-26C3CD7F42B4}" destId="{41185EFF-B78F-4BF5-AB6A-157193ADC307}" srcOrd="0" destOrd="0" presId="urn:microsoft.com/office/officeart/2005/8/layout/cycle6"/>
    <dgm:cxn modelId="{0504ECE7-2EF5-452A-A7B7-D292B5C782A9}" type="presOf" srcId="{ECC05AF6-166E-4F57-A0B3-6E67F6343D75}" destId="{A1354199-31A3-4606-A79F-5A75915EC2B4}" srcOrd="0" destOrd="0" presId="urn:microsoft.com/office/officeart/2005/8/layout/cycle6"/>
    <dgm:cxn modelId="{813DC670-4AC4-4360-B0D1-1BE0CA0F481E}" srcId="{3514E8A7-9E07-4EED-A829-E87BABB862C2}" destId="{768ED51B-1372-47B5-BA4A-B4BB8AC468FC}" srcOrd="2" destOrd="0" parTransId="{6FBC6377-94D8-4286-A7D1-995E117E67C1}" sibTransId="{86820C7E-CFBD-42E8-8D1D-C5DAD7120393}"/>
    <dgm:cxn modelId="{A247AA53-FE6A-4528-9325-2B5399B84AAE}" type="presOf" srcId="{7FEDDEE1-7AA2-4880-A271-B7E73EE1F056}" destId="{467E58CA-E6C0-4434-9572-81B1750EE875}" srcOrd="0" destOrd="0" presId="urn:microsoft.com/office/officeart/2005/8/layout/cycle6"/>
    <dgm:cxn modelId="{2A6406EC-3CE0-4690-87BE-949C095C9523}" type="presOf" srcId="{54E04F17-13D3-47A1-AF68-F2B49ED42F3D}" destId="{9F2C8F0F-C405-4613-983B-9E075D9E63E8}" srcOrd="0" destOrd="0" presId="urn:microsoft.com/office/officeart/2005/8/layout/cycle6"/>
    <dgm:cxn modelId="{A03B3F99-8AFC-42B3-B3CF-412B98DED5AC}" type="presOf" srcId="{0E64FAB2-7826-4259-8C56-BD3E89799CDA}" destId="{0711204A-3EED-407B-96CF-75A2453CAE5B}" srcOrd="0" destOrd="0" presId="urn:microsoft.com/office/officeart/2005/8/layout/cycle6"/>
    <dgm:cxn modelId="{64615703-3B13-4ED9-81A4-F2B6CA1315A0}" srcId="{3514E8A7-9E07-4EED-A829-E87BABB862C2}" destId="{BA019111-B353-488F-BBF0-0F74E8CBECEC}" srcOrd="7" destOrd="0" parTransId="{28549921-8101-411F-A652-4365FB02DB93}" sibTransId="{ECC05AF6-166E-4F57-A0B3-6E67F6343D75}"/>
    <dgm:cxn modelId="{8F157124-2C3F-4641-8C00-E4F675B7EFE8}" type="presOf" srcId="{3D48B690-3156-4995-B756-0447AAC2B587}" destId="{FFA0BD52-444F-4685-A1CD-799B60EA09CC}" srcOrd="0" destOrd="0" presId="urn:microsoft.com/office/officeart/2005/8/layout/cycle6"/>
    <dgm:cxn modelId="{8FDAB979-380F-4C43-832E-530B94B366B7}" srcId="{3514E8A7-9E07-4EED-A829-E87BABB862C2}" destId="{A3047B97-D45B-4DF3-9723-1C16CB06EB96}" srcOrd="0" destOrd="0" parTransId="{43F14423-BFA7-41FE-8810-6A7EFCB754A1}" sibTransId="{3D48B690-3156-4995-B756-0447AAC2B587}"/>
    <dgm:cxn modelId="{CD6EA07F-7C52-4A94-A2F6-9E0EF1C3ACEC}" srcId="{3514E8A7-9E07-4EED-A829-E87BABB862C2}" destId="{0E64FAB2-7826-4259-8C56-BD3E89799CDA}" srcOrd="4" destOrd="0" parTransId="{D6CEC854-80CA-4736-8A35-8DEB87DCB914}" sibTransId="{58A16DDF-F580-44B0-9024-0268C29D0C5C}"/>
    <dgm:cxn modelId="{9169716A-59D9-493E-A204-3F8DCB15AF4A}" srcId="{3514E8A7-9E07-4EED-A829-E87BABB862C2}" destId="{54E04F17-13D3-47A1-AF68-F2B49ED42F3D}" srcOrd="5" destOrd="0" parTransId="{705EB064-0E26-4A0C-8B90-BDE934EEEF8D}" sibTransId="{7FEDDEE1-7AA2-4880-A271-B7E73EE1F056}"/>
    <dgm:cxn modelId="{C7E9596C-92B4-4AE8-8082-090B6551B8DD}" type="presOf" srcId="{58A16DDF-F580-44B0-9024-0268C29D0C5C}" destId="{DB1B2782-B002-4EC7-AB70-25EAB6D11687}" srcOrd="0" destOrd="0" presId="urn:microsoft.com/office/officeart/2005/8/layout/cycle6"/>
    <dgm:cxn modelId="{8F8CC274-D074-470F-A75F-BB50E409CC73}" type="presOf" srcId="{A3047B97-D45B-4DF3-9723-1C16CB06EB96}" destId="{2F538F2E-0ADD-4E6B-8F47-B32C0A1360EB}" srcOrd="0" destOrd="0" presId="urn:microsoft.com/office/officeart/2005/8/layout/cycle6"/>
    <dgm:cxn modelId="{A7A5301F-A8FF-41D7-8C38-A8BB61DB7766}" type="presOf" srcId="{F2719B88-C7EE-4230-B2F5-67FDB855F795}" destId="{2EFD55E0-0B97-4BBC-B79D-51EF54B712EA}" srcOrd="0" destOrd="0" presId="urn:microsoft.com/office/officeart/2005/8/layout/cycle6"/>
    <dgm:cxn modelId="{5CF698ED-B9B6-4C21-832F-08BD17387341}" type="presOf" srcId="{810F69B9-9CD3-4755-B08E-2FBF430D5343}" destId="{965AB43B-E9E7-4F08-9A5A-C9C285FC2916}" srcOrd="0" destOrd="0" presId="urn:microsoft.com/office/officeart/2005/8/layout/cycle6"/>
    <dgm:cxn modelId="{24B9847E-0AC8-4F9A-B6A0-5618981A7728}" type="presOf" srcId="{1D92E3F8-CFC8-406A-8E31-4D038E0514AC}" destId="{1A1E9F0C-64A2-4152-9E84-F9B435AB8E92}" srcOrd="0" destOrd="0" presId="urn:microsoft.com/office/officeart/2005/8/layout/cycle6"/>
    <dgm:cxn modelId="{18567D02-D9B6-4A04-875B-AA85809D9F86}" srcId="{3514E8A7-9E07-4EED-A829-E87BABB862C2}" destId="{BB539926-EFA5-4825-8F8E-26C3CD7F42B4}" srcOrd="6" destOrd="0" parTransId="{A2329223-104F-4343-AEE3-289A80DA76F9}" sibTransId="{810F69B9-9CD3-4755-B08E-2FBF430D5343}"/>
    <dgm:cxn modelId="{9F35B62C-EBEF-4988-82D2-FD600099390A}" type="presOf" srcId="{86820C7E-CFBD-42E8-8D1D-C5DAD7120393}" destId="{96F9330E-0DFD-44C5-A4D1-14F7E7262C9C}" srcOrd="0" destOrd="0" presId="urn:microsoft.com/office/officeart/2005/8/layout/cycle6"/>
    <dgm:cxn modelId="{EDD395C5-A9EF-4364-B444-05EBEB5F6415}" type="presParOf" srcId="{4185A5B1-0AF3-4475-8D8D-DABA7A0DCF0F}" destId="{2F538F2E-0ADD-4E6B-8F47-B32C0A1360EB}" srcOrd="0" destOrd="0" presId="urn:microsoft.com/office/officeart/2005/8/layout/cycle6"/>
    <dgm:cxn modelId="{6919C4C3-208F-47E3-B713-C75DAD418956}" type="presParOf" srcId="{4185A5B1-0AF3-4475-8D8D-DABA7A0DCF0F}" destId="{3E0C8FF2-AE5F-47F0-8521-DC54BF12F140}" srcOrd="1" destOrd="0" presId="urn:microsoft.com/office/officeart/2005/8/layout/cycle6"/>
    <dgm:cxn modelId="{3E5DD426-DB2C-4BA4-9FD2-06C8859C55C4}" type="presParOf" srcId="{4185A5B1-0AF3-4475-8D8D-DABA7A0DCF0F}" destId="{FFA0BD52-444F-4685-A1CD-799B60EA09CC}" srcOrd="2" destOrd="0" presId="urn:microsoft.com/office/officeart/2005/8/layout/cycle6"/>
    <dgm:cxn modelId="{C034BD0D-BF29-4B28-B24C-CFE901140716}" type="presParOf" srcId="{4185A5B1-0AF3-4475-8D8D-DABA7A0DCF0F}" destId="{F326E9FE-46C7-4E85-8433-EFADB117CC6F}" srcOrd="3" destOrd="0" presId="urn:microsoft.com/office/officeart/2005/8/layout/cycle6"/>
    <dgm:cxn modelId="{ECEEC6DA-48E6-41C5-A799-41A1CBF07EE9}" type="presParOf" srcId="{4185A5B1-0AF3-4475-8D8D-DABA7A0DCF0F}" destId="{B41032DC-5D49-4A0A-B0D2-F82D091E21EC}" srcOrd="4" destOrd="0" presId="urn:microsoft.com/office/officeart/2005/8/layout/cycle6"/>
    <dgm:cxn modelId="{86AA322C-0CCC-4E44-BA65-987C4C1BC6B0}" type="presParOf" srcId="{4185A5B1-0AF3-4475-8D8D-DABA7A0DCF0F}" destId="{928461FD-154E-473B-85F7-9AC62B237C9A}" srcOrd="5" destOrd="0" presId="urn:microsoft.com/office/officeart/2005/8/layout/cycle6"/>
    <dgm:cxn modelId="{4B424F96-7F1C-4C9C-863C-31CC4C59E7D5}" type="presParOf" srcId="{4185A5B1-0AF3-4475-8D8D-DABA7A0DCF0F}" destId="{A7C1BDA9-5F5F-400F-A710-70963E9C1B0D}" srcOrd="6" destOrd="0" presId="urn:microsoft.com/office/officeart/2005/8/layout/cycle6"/>
    <dgm:cxn modelId="{74D3888C-7A6F-4098-A52F-7A85685E7B31}" type="presParOf" srcId="{4185A5B1-0AF3-4475-8D8D-DABA7A0DCF0F}" destId="{AAE940E0-67F9-470B-95EC-627DAC60D2DC}" srcOrd="7" destOrd="0" presId="urn:microsoft.com/office/officeart/2005/8/layout/cycle6"/>
    <dgm:cxn modelId="{62C64C50-F6AE-436F-A764-23E136604863}" type="presParOf" srcId="{4185A5B1-0AF3-4475-8D8D-DABA7A0DCF0F}" destId="{96F9330E-0DFD-44C5-A4D1-14F7E7262C9C}" srcOrd="8" destOrd="0" presId="urn:microsoft.com/office/officeart/2005/8/layout/cycle6"/>
    <dgm:cxn modelId="{AEAE12DD-AEBA-42A5-A761-F1BBB2710CC7}" type="presParOf" srcId="{4185A5B1-0AF3-4475-8D8D-DABA7A0DCF0F}" destId="{1A1E9F0C-64A2-4152-9E84-F9B435AB8E92}" srcOrd="9" destOrd="0" presId="urn:microsoft.com/office/officeart/2005/8/layout/cycle6"/>
    <dgm:cxn modelId="{02553405-CC26-4427-8278-79330B27D6A0}" type="presParOf" srcId="{4185A5B1-0AF3-4475-8D8D-DABA7A0DCF0F}" destId="{80109C2E-070D-4338-8133-3987400031A7}" srcOrd="10" destOrd="0" presId="urn:microsoft.com/office/officeart/2005/8/layout/cycle6"/>
    <dgm:cxn modelId="{2511F311-E232-4BAF-A8E6-8AADC833B540}" type="presParOf" srcId="{4185A5B1-0AF3-4475-8D8D-DABA7A0DCF0F}" destId="{2EFD55E0-0B97-4BBC-B79D-51EF54B712EA}" srcOrd="11" destOrd="0" presId="urn:microsoft.com/office/officeart/2005/8/layout/cycle6"/>
    <dgm:cxn modelId="{3D96A2DB-151B-4B08-82DC-F26472B78397}" type="presParOf" srcId="{4185A5B1-0AF3-4475-8D8D-DABA7A0DCF0F}" destId="{0711204A-3EED-407B-96CF-75A2453CAE5B}" srcOrd="12" destOrd="0" presId="urn:microsoft.com/office/officeart/2005/8/layout/cycle6"/>
    <dgm:cxn modelId="{BD028065-1C66-4304-B464-41554861CACA}" type="presParOf" srcId="{4185A5B1-0AF3-4475-8D8D-DABA7A0DCF0F}" destId="{915A8649-176C-4E62-B64B-11F26CE811A1}" srcOrd="13" destOrd="0" presId="urn:microsoft.com/office/officeart/2005/8/layout/cycle6"/>
    <dgm:cxn modelId="{B7AA5AFF-A36B-46B0-AEA8-1E5E37E2A9D9}" type="presParOf" srcId="{4185A5B1-0AF3-4475-8D8D-DABA7A0DCF0F}" destId="{DB1B2782-B002-4EC7-AB70-25EAB6D11687}" srcOrd="14" destOrd="0" presId="urn:microsoft.com/office/officeart/2005/8/layout/cycle6"/>
    <dgm:cxn modelId="{D11D2139-9319-4721-96F1-0E9445297856}" type="presParOf" srcId="{4185A5B1-0AF3-4475-8D8D-DABA7A0DCF0F}" destId="{9F2C8F0F-C405-4613-983B-9E075D9E63E8}" srcOrd="15" destOrd="0" presId="urn:microsoft.com/office/officeart/2005/8/layout/cycle6"/>
    <dgm:cxn modelId="{9A1D44ED-9D07-4756-9C7D-2DBE13CC5B0F}" type="presParOf" srcId="{4185A5B1-0AF3-4475-8D8D-DABA7A0DCF0F}" destId="{B6480913-F869-456B-813D-BC09590B3862}" srcOrd="16" destOrd="0" presId="urn:microsoft.com/office/officeart/2005/8/layout/cycle6"/>
    <dgm:cxn modelId="{FF012422-EF47-4352-BE0B-1CDDDA4D4E41}" type="presParOf" srcId="{4185A5B1-0AF3-4475-8D8D-DABA7A0DCF0F}" destId="{467E58CA-E6C0-4434-9572-81B1750EE875}" srcOrd="17" destOrd="0" presId="urn:microsoft.com/office/officeart/2005/8/layout/cycle6"/>
    <dgm:cxn modelId="{864ABB04-BB2A-4119-97E2-F7B6F0CB5031}" type="presParOf" srcId="{4185A5B1-0AF3-4475-8D8D-DABA7A0DCF0F}" destId="{41185EFF-B78F-4BF5-AB6A-157193ADC307}" srcOrd="18" destOrd="0" presId="urn:microsoft.com/office/officeart/2005/8/layout/cycle6"/>
    <dgm:cxn modelId="{F54C58C1-EEA1-4B6E-822D-557364281D42}" type="presParOf" srcId="{4185A5B1-0AF3-4475-8D8D-DABA7A0DCF0F}" destId="{2C4326F9-D4D9-4044-BDBF-8E987F261439}" srcOrd="19" destOrd="0" presId="urn:microsoft.com/office/officeart/2005/8/layout/cycle6"/>
    <dgm:cxn modelId="{6951A342-646D-49D4-B16A-B0766D2206DE}" type="presParOf" srcId="{4185A5B1-0AF3-4475-8D8D-DABA7A0DCF0F}" destId="{965AB43B-E9E7-4F08-9A5A-C9C285FC2916}" srcOrd="20" destOrd="0" presId="urn:microsoft.com/office/officeart/2005/8/layout/cycle6"/>
    <dgm:cxn modelId="{60E413AE-9D91-48A1-A066-5CF2999F5D77}" type="presParOf" srcId="{4185A5B1-0AF3-4475-8D8D-DABA7A0DCF0F}" destId="{AFF92BD0-5FF0-4F99-BAB8-B023803D7D97}" srcOrd="21" destOrd="0" presId="urn:microsoft.com/office/officeart/2005/8/layout/cycle6"/>
    <dgm:cxn modelId="{8233858B-BAB4-4E69-9AEE-A58143250BF7}" type="presParOf" srcId="{4185A5B1-0AF3-4475-8D8D-DABA7A0DCF0F}" destId="{9E859EC1-0511-45EC-B637-1CA1280D4964}" srcOrd="22" destOrd="0" presId="urn:microsoft.com/office/officeart/2005/8/layout/cycle6"/>
    <dgm:cxn modelId="{41812DB6-3D41-4E96-B006-21A4A6B072E5}" type="presParOf" srcId="{4185A5B1-0AF3-4475-8D8D-DABA7A0DCF0F}" destId="{A1354199-31A3-4606-A79F-5A75915EC2B4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8F2E-0ADD-4E6B-8F47-B32C0A1360EB}">
      <dsp:nvSpPr>
        <dsp:cNvPr id="0" name=""/>
        <dsp:cNvSpPr/>
      </dsp:nvSpPr>
      <dsp:spPr>
        <a:xfrm>
          <a:off x="1642720" y="2005"/>
          <a:ext cx="4120631" cy="6729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Manufacturing and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Panel Validation and verification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675571" y="34856"/>
        <a:ext cx="4054929" cy="607255"/>
      </dsp:txXfrm>
    </dsp:sp>
    <dsp:sp modelId="{FFA0BD52-444F-4685-A1CD-799B60EA09CC}">
      <dsp:nvSpPr>
        <dsp:cNvPr id="0" name=""/>
        <dsp:cNvSpPr/>
      </dsp:nvSpPr>
      <dsp:spPr>
        <a:xfrm>
          <a:off x="1314749" y="569779"/>
          <a:ext cx="4672937" cy="4672937"/>
        </a:xfrm>
        <a:custGeom>
          <a:avLst/>
          <a:gdLst/>
          <a:ahLst/>
          <a:cxnLst/>
          <a:rect l="0" t="0" r="0" b="0"/>
          <a:pathLst>
            <a:path>
              <a:moveTo>
                <a:pt x="3037685" y="107706"/>
              </a:moveTo>
              <a:arcTo wR="2336468" hR="2336468" stAng="17247882" swAng="12263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6E9FE-46C7-4E85-8433-EFADB117CC6F}">
      <dsp:nvSpPr>
        <dsp:cNvPr id="0" name=""/>
        <dsp:cNvSpPr/>
      </dsp:nvSpPr>
      <dsp:spPr>
        <a:xfrm>
          <a:off x="3960126" y="1067877"/>
          <a:ext cx="3548917" cy="672957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Collection of site contact  information (address/phone)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2977" y="1100728"/>
        <a:ext cx="3483215" cy="607255"/>
      </dsp:txXfrm>
    </dsp:sp>
    <dsp:sp modelId="{928461FD-154E-473B-85F7-9AC62B237C9A}">
      <dsp:nvSpPr>
        <dsp:cNvPr id="0" name=""/>
        <dsp:cNvSpPr/>
      </dsp:nvSpPr>
      <dsp:spPr>
        <a:xfrm>
          <a:off x="1344527" y="106010"/>
          <a:ext cx="4672937" cy="4672937"/>
        </a:xfrm>
        <a:custGeom>
          <a:avLst/>
          <a:gdLst/>
          <a:ahLst/>
          <a:cxnLst/>
          <a:rect l="0" t="0" r="0" b="0"/>
          <a:pathLst>
            <a:path>
              <a:moveTo>
                <a:pt x="4566911" y="1640615"/>
              </a:moveTo>
              <a:arcTo wR="2336468" hR="2336468" stAng="20560388" swAng="877606"/>
            </a:path>
          </a:pathLst>
        </a:custGeom>
        <a:noFill/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1BDA9-5F5F-400F-A710-70963E9C1B0D}">
      <dsp:nvSpPr>
        <dsp:cNvPr id="0" name=""/>
        <dsp:cNvSpPr/>
      </dsp:nvSpPr>
      <dsp:spPr>
        <a:xfrm>
          <a:off x="4278634" y="2338474"/>
          <a:ext cx="3521740" cy="672957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CBNAAT EQA sensitization meeting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1485" y="2371325"/>
        <a:ext cx="3456038" cy="607255"/>
      </dsp:txXfrm>
    </dsp:sp>
    <dsp:sp modelId="{96F9330E-0DFD-44C5-A4D1-14F7E7262C9C}">
      <dsp:nvSpPr>
        <dsp:cNvPr id="0" name=""/>
        <dsp:cNvSpPr/>
      </dsp:nvSpPr>
      <dsp:spPr>
        <a:xfrm>
          <a:off x="1344743" y="566223"/>
          <a:ext cx="4672937" cy="4672937"/>
        </a:xfrm>
        <a:custGeom>
          <a:avLst/>
          <a:gdLst/>
          <a:ahLst/>
          <a:cxnLst/>
          <a:rect l="0" t="0" r="0" b="0"/>
          <a:pathLst>
            <a:path>
              <a:moveTo>
                <a:pt x="4670048" y="2452624"/>
              </a:moveTo>
              <a:arcTo wR="2336468" hR="2336468" stAng="170975" swAng="1075163"/>
            </a:path>
          </a:pathLst>
        </a:custGeom>
        <a:noFill/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E9F0C-64A2-4152-9E84-F9B435AB8E92}">
      <dsp:nvSpPr>
        <dsp:cNvPr id="0" name=""/>
        <dsp:cNvSpPr/>
      </dsp:nvSpPr>
      <dsp:spPr>
        <a:xfrm>
          <a:off x="4000972" y="3738142"/>
          <a:ext cx="3322110" cy="672957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Packaging and shipment</a:t>
          </a:r>
        </a:p>
      </dsp:txBody>
      <dsp:txXfrm>
        <a:off x="4033823" y="3770993"/>
        <a:ext cx="3256408" cy="607255"/>
      </dsp:txXfrm>
    </dsp:sp>
    <dsp:sp modelId="{2EFD55E0-0B97-4BBC-B79D-51EF54B712EA}">
      <dsp:nvSpPr>
        <dsp:cNvPr id="0" name=""/>
        <dsp:cNvSpPr/>
      </dsp:nvSpPr>
      <dsp:spPr>
        <a:xfrm>
          <a:off x="1495931" y="316387"/>
          <a:ext cx="4672937" cy="4672937"/>
        </a:xfrm>
        <a:custGeom>
          <a:avLst/>
          <a:gdLst/>
          <a:ahLst/>
          <a:cxnLst/>
          <a:rect l="0" t="0" r="0" b="0"/>
          <a:pathLst>
            <a:path>
              <a:moveTo>
                <a:pt x="3865421" y="4103214"/>
              </a:moveTo>
              <a:arcTo wR="2336468" hR="2336468" stAng="2947614" swAng="1892900"/>
            </a:path>
          </a:pathLst>
        </a:custGeom>
        <a:noFill/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1204A-3EED-407B-96CF-75A2453CAE5B}">
      <dsp:nvSpPr>
        <dsp:cNvPr id="0" name=""/>
        <dsp:cNvSpPr/>
      </dsp:nvSpPr>
      <dsp:spPr>
        <a:xfrm>
          <a:off x="3162873" y="4676948"/>
          <a:ext cx="1035318" cy="672957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Testing panel</a:t>
          </a:r>
        </a:p>
      </dsp:txBody>
      <dsp:txXfrm>
        <a:off x="3195724" y="4709799"/>
        <a:ext cx="969616" cy="607255"/>
      </dsp:txXfrm>
    </dsp:sp>
    <dsp:sp modelId="{DB1B2782-B002-4EC7-AB70-25EAB6D11687}">
      <dsp:nvSpPr>
        <dsp:cNvPr id="0" name=""/>
        <dsp:cNvSpPr/>
      </dsp:nvSpPr>
      <dsp:spPr>
        <a:xfrm>
          <a:off x="1842547" y="509894"/>
          <a:ext cx="4672937" cy="4672937"/>
        </a:xfrm>
        <a:custGeom>
          <a:avLst/>
          <a:gdLst/>
          <a:ahLst/>
          <a:cxnLst/>
          <a:rect l="0" t="0" r="0" b="0"/>
          <a:pathLst>
            <a:path>
              <a:moveTo>
                <a:pt x="1311577" y="4436155"/>
              </a:moveTo>
              <a:arcTo wR="2336468" hR="2336468" stAng="6961065" swAng="1412729"/>
            </a:path>
          </a:pathLst>
        </a:custGeom>
        <a:noFill/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C8F0F-C405-4613-983B-9E075D9E63E8}">
      <dsp:nvSpPr>
        <dsp:cNvPr id="0" name=""/>
        <dsp:cNvSpPr/>
      </dsp:nvSpPr>
      <dsp:spPr>
        <a:xfrm>
          <a:off x="-1280" y="3681445"/>
          <a:ext cx="4104366" cy="672957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Collection, Compilation and data analysis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1" y="3714296"/>
        <a:ext cx="4038664" cy="607255"/>
      </dsp:txXfrm>
    </dsp:sp>
    <dsp:sp modelId="{467E58CA-E6C0-4434-9572-81B1750EE875}">
      <dsp:nvSpPr>
        <dsp:cNvPr id="0" name=""/>
        <dsp:cNvSpPr/>
      </dsp:nvSpPr>
      <dsp:spPr>
        <a:xfrm>
          <a:off x="1201992" y="-245451"/>
          <a:ext cx="4672937" cy="4672937"/>
        </a:xfrm>
        <a:custGeom>
          <a:avLst/>
          <a:gdLst/>
          <a:ahLst/>
          <a:cxnLst/>
          <a:rect l="0" t="0" r="0" b="0"/>
          <a:pathLst>
            <a:path>
              <a:moveTo>
                <a:pt x="619422" y="3921031"/>
              </a:moveTo>
              <a:arcTo wR="2336468" hR="2336468" stAng="8237873" swAng="1158397"/>
            </a:path>
          </a:pathLst>
        </a:custGeom>
        <a:noFill/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85EFF-B78F-4BF5-AB6A-157193ADC307}">
      <dsp:nvSpPr>
        <dsp:cNvPr id="0" name=""/>
        <dsp:cNvSpPr/>
      </dsp:nvSpPr>
      <dsp:spPr>
        <a:xfrm>
          <a:off x="-173278" y="2338474"/>
          <a:ext cx="3079690" cy="672957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Feedback report to the sites</a:t>
          </a:r>
        </a:p>
      </dsp:txBody>
      <dsp:txXfrm>
        <a:off x="-140427" y="2371325"/>
        <a:ext cx="3013988" cy="607255"/>
      </dsp:txXfrm>
    </dsp:sp>
    <dsp:sp modelId="{965AB43B-E9E7-4F08-9A5A-C9C285FC2916}">
      <dsp:nvSpPr>
        <dsp:cNvPr id="0" name=""/>
        <dsp:cNvSpPr/>
      </dsp:nvSpPr>
      <dsp:spPr>
        <a:xfrm>
          <a:off x="1383408" y="189232"/>
          <a:ext cx="4672937" cy="4672937"/>
        </a:xfrm>
        <a:custGeom>
          <a:avLst/>
          <a:gdLst/>
          <a:ahLst/>
          <a:cxnLst/>
          <a:rect l="0" t="0" r="0" b="0"/>
          <a:pathLst>
            <a:path>
              <a:moveTo>
                <a:pt x="8104" y="2142024"/>
              </a:moveTo>
              <a:arcTo wR="2336468" hR="2336468" stAng="11086425" swAng="1048439"/>
            </a:path>
          </a:pathLst>
        </a:custGeom>
        <a:noFill/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92BD0-5FF0-4F99-BAB8-B023803D7D97}">
      <dsp:nvSpPr>
        <dsp:cNvPr id="0" name=""/>
        <dsp:cNvSpPr/>
      </dsp:nvSpPr>
      <dsp:spPr>
        <a:xfrm>
          <a:off x="542403" y="961430"/>
          <a:ext cx="2433485" cy="67295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Post EQA visits and report submission to CTD and states  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254" y="994281"/>
        <a:ext cx="2367783" cy="607255"/>
      </dsp:txXfrm>
    </dsp:sp>
    <dsp:sp modelId="{A1354199-31A3-4606-A79F-5A75915EC2B4}">
      <dsp:nvSpPr>
        <dsp:cNvPr id="0" name=""/>
        <dsp:cNvSpPr/>
      </dsp:nvSpPr>
      <dsp:spPr>
        <a:xfrm>
          <a:off x="1418745" y="556703"/>
          <a:ext cx="4672937" cy="4672937"/>
        </a:xfrm>
        <a:custGeom>
          <a:avLst/>
          <a:gdLst/>
          <a:ahLst/>
          <a:cxnLst/>
          <a:rect l="0" t="0" r="0" b="0"/>
          <a:pathLst>
            <a:path>
              <a:moveTo>
                <a:pt x="1027495" y="401094"/>
              </a:moveTo>
              <a:arcTo wR="2336468" hR="2336468" stAng="14155674" swAng="936363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3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4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4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ED2A3-2A37-4222-9208-7E850A0F34C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DAB0-737A-4D07-97BB-80412468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534400" cy="223553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CBNAAT EQA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COMPONENTS, PLANS &amp; ACTIVITIES</a:t>
            </a:r>
            <a:r>
              <a:rPr lang="en-US" altLang="fr-FR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fr-FR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272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7867655"/>
              </p:ext>
            </p:extLst>
          </p:nvPr>
        </p:nvGraphicFramePr>
        <p:xfrm>
          <a:off x="533400" y="803397"/>
          <a:ext cx="770554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773">
                  <a:extLst>
                    <a:ext uri="{9D8B030D-6E8A-4147-A177-3AD203B41FA5}">
                      <a16:colId xmlns:a16="http://schemas.microsoft.com/office/drawing/2014/main" xmlns="" val="1254723969"/>
                    </a:ext>
                  </a:extLst>
                </a:gridCol>
                <a:gridCol w="3852773">
                  <a:extLst>
                    <a:ext uri="{9D8B030D-6E8A-4147-A177-3AD203B41FA5}">
                      <a16:colId xmlns:a16="http://schemas.microsoft.com/office/drawing/2014/main" xmlns="" val="1802632974"/>
                    </a:ext>
                  </a:extLst>
                </a:gridCol>
              </a:tblGrid>
              <a:tr h="416530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Timelines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89009082"/>
                  </a:ext>
                </a:extLst>
              </a:tr>
              <a:tr h="416530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Manufacturing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635197316"/>
                  </a:ext>
                </a:extLst>
              </a:tr>
              <a:tr h="710796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Verification of stability 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33476646"/>
                  </a:ext>
                </a:extLst>
              </a:tr>
              <a:tr h="416530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Packaging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68047043"/>
                  </a:ext>
                </a:extLst>
              </a:tr>
              <a:tr h="416530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EQA Sensitization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Meeting 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February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37890931"/>
                  </a:ext>
                </a:extLst>
              </a:tr>
              <a:tr h="416530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Dispatch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2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22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April</a:t>
                      </a:r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675048596"/>
                  </a:ext>
                </a:extLst>
              </a:tr>
              <a:tr h="1023547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submission by the sites (within 2 days of receipt of samples)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May 2020 (Due Date)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83750746"/>
                  </a:ext>
                </a:extLst>
              </a:tr>
              <a:tr h="416530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EQA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Feedback to sites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22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May 2020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53552880"/>
                  </a:ext>
                </a:extLst>
              </a:tr>
              <a:tr h="416530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en-US" sz="2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EQA Visits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-July 2020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842694869"/>
                  </a:ext>
                </a:extLst>
              </a:tr>
              <a:tr h="1023547"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 report preparation and submission to CTD and States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April-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July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0777194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4E96-4C90-405D-8ED2-EC1605E0C883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751830" cy="790065"/>
          </a:xfrm>
        </p:spPr>
        <p:txBody>
          <a:bodyPr/>
          <a:lstStyle/>
          <a:p>
            <a:r>
              <a:rPr lang="en-US" sz="3600" dirty="0"/>
              <a:t>Activities  </a:t>
            </a:r>
          </a:p>
        </p:txBody>
      </p:sp>
    </p:spTree>
    <p:extLst>
      <p:ext uri="{BB962C8B-B14F-4D97-AF65-F5344CB8AC3E}">
        <p14:creationId xmlns:p14="http://schemas.microsoft.com/office/powerpoint/2010/main" val="2228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6AD-275A-4AA5-97E7-8F53934DA361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D61B747-9CA9-45F4-8824-3A41F21A6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63" y="1393694"/>
            <a:ext cx="8728950" cy="42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Quality assurance is integral and key component of lab activities and is not  additional activity</a:t>
            </a:r>
          </a:p>
          <a:p>
            <a:r>
              <a:rPr lang="en-AU" dirty="0"/>
              <a:t>All quality assurance activities must be documented</a:t>
            </a:r>
          </a:p>
          <a:p>
            <a:r>
              <a:rPr lang="en-AU" dirty="0"/>
              <a:t>Feedback to testing sites and implementing corrective and preventive measures are the most critical aspects of any quality assurance programme</a:t>
            </a:r>
          </a:p>
          <a:p>
            <a:r>
              <a:rPr lang="en-US" dirty="0"/>
              <a:t>Quality assurance is needed whether GeneXpert is placed in a TB C&amp;DST Lab setting or in DMC </a:t>
            </a:r>
            <a:r>
              <a:rPr lang="en-US" dirty="0" smtClean="0"/>
              <a:t>setting or in a </a:t>
            </a:r>
            <a:r>
              <a:rPr lang="en-US" smtClean="0"/>
              <a:t>mobile van.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12746E-9BF2-4E09-A772-80C81184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71DEB5-0063-4638-BD92-28E02223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8B99C6-4536-4320-8151-6AEED029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C644-22BB-E44D-9A3A-66E3988AB274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B1E3B1-BA5B-48E2-9167-804CF61E0376}"/>
              </a:ext>
            </a:extLst>
          </p:cNvPr>
          <p:cNvSpPr/>
          <p:nvPr/>
        </p:nvSpPr>
        <p:spPr>
          <a:xfrm>
            <a:off x="2748078" y="4410768"/>
            <a:ext cx="2900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You!</a:t>
            </a:r>
          </a:p>
        </p:txBody>
      </p:sp>
      <p:pic>
        <p:nvPicPr>
          <p:cNvPr id="10" name="Picture 9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DF2796B8-D00A-43E2-8003-E759D55E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74428">
            <a:off x="2620828" y="2187201"/>
            <a:ext cx="2693549" cy="113129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9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9D426A5-5DC5-4E23-A99F-0AC231A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43B7E59-B364-4194-936C-0AB6E17E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Key components of CBNAAT Quality Assurance programme  </a:t>
            </a:r>
          </a:p>
          <a:p>
            <a:r>
              <a:rPr lang="en-US" dirty="0"/>
              <a:t> Contents of package to the sites</a:t>
            </a:r>
          </a:p>
          <a:p>
            <a:r>
              <a:rPr lang="en-US" dirty="0"/>
              <a:t> Plans</a:t>
            </a:r>
          </a:p>
          <a:p>
            <a:r>
              <a:rPr lang="en-US" dirty="0"/>
              <a:t> Activities and timelines </a:t>
            </a:r>
          </a:p>
          <a:p>
            <a:r>
              <a:rPr lang="en-US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202562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9D426A5-5DC5-4E23-A99F-0AC231AD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6997931" cy="79006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Key components of CBNAAT Quality Assurance program</a:t>
            </a:r>
            <a:endParaRPr lang="en-IN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1" y="1351532"/>
            <a:ext cx="8686800" cy="5125468"/>
            <a:chOff x="-40943" y="1744724"/>
            <a:chExt cx="9219822" cy="506844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943" y="1744724"/>
              <a:ext cx="9185804" cy="4273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-18887" y="3623758"/>
              <a:ext cx="1098017" cy="1374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DEF5FA">
                      <a:lumMod val="10000"/>
                    </a:srgbClr>
                  </a:solidFill>
                  <a:latin typeface="Arial" charset="0"/>
                </a:rPr>
                <a:t>Environment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Safe and functional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Temperature control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100" dirty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54289" y="3625276"/>
              <a:ext cx="1033428" cy="2340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DEF5FA">
                      <a:lumMod val="10000"/>
                    </a:srgbClr>
                  </a:solidFill>
                  <a:latin typeface="Arial" charset="0"/>
                </a:rPr>
                <a:t>Personnel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Trained and competent staff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Test user is documented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Current SOPs readily available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82845" y="3660003"/>
              <a:ext cx="1098017" cy="892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Equipment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Maintained and serviced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65700" y="3620498"/>
              <a:ext cx="1145194" cy="1535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Supplies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Uninterrupted supplies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Appropriate transport and storage conditions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19836" y="3620498"/>
              <a:ext cx="1034141" cy="1535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Specimens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Good quality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unique ID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Completed TRF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73252" y="3643860"/>
              <a:ext cx="968839" cy="1213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Internal quality monitoring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Test working properly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50448" y="3635104"/>
              <a:ext cx="1020909" cy="1535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External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Quality Assessment (EQA)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Testing site‘s work checked by another  site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32931" y="3620588"/>
              <a:ext cx="1045948" cy="1535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Accurate and timely reporting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Turnaround time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Results review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06260" y="5293679"/>
              <a:ext cx="4044727" cy="55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</a:rPr>
                <a:t>Accurate, reliable and timely results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842" y="6071629"/>
              <a:ext cx="1011029" cy="741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760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4B19C7F-8565-434B-AEBC-A3E028499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1523874"/>
            <a:ext cx="8060436" cy="2723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Quality assurance (QA) in laboratories incorporates all the factors that may influence the generation of reliable results. </a:t>
            </a:r>
          </a:p>
          <a:p>
            <a:r>
              <a:rPr lang="en-US" dirty="0"/>
              <a:t>It comprises three key components. </a:t>
            </a:r>
          </a:p>
          <a:p>
            <a:pPr lvl="1"/>
            <a:r>
              <a:rPr lang="en-US" dirty="0"/>
              <a:t>Internal quality control (IQC) </a:t>
            </a:r>
          </a:p>
          <a:p>
            <a:pPr lvl="1"/>
            <a:r>
              <a:rPr lang="en-US" dirty="0"/>
              <a:t>External quality assessment (EQA)</a:t>
            </a:r>
          </a:p>
          <a:p>
            <a:pPr lvl="1"/>
            <a:r>
              <a:rPr lang="en-US" dirty="0"/>
              <a:t>Quality improvement (QI)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Quality Assurance </a:t>
            </a:r>
          </a:p>
        </p:txBody>
      </p:sp>
    </p:spTree>
    <p:extLst>
      <p:ext uri="{BB962C8B-B14F-4D97-AF65-F5344CB8AC3E}">
        <p14:creationId xmlns:p14="http://schemas.microsoft.com/office/powerpoint/2010/main" val="84157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8A8FCAC-6480-4980-9159-83EE8F69C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56" y="1371600"/>
            <a:ext cx="8421624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IN" dirty="0" smtClean="0"/>
              <a:t>Encompasses </a:t>
            </a:r>
            <a:r>
              <a:rPr lang="en-IN" dirty="0"/>
              <a:t>a range of activities that enable laboratories to achieve &amp; maintain high levels of accuracy &amp; proficiency </a:t>
            </a:r>
          </a:p>
          <a:p>
            <a:r>
              <a:rPr lang="en-IN" dirty="0"/>
              <a:t>QA seeks to guarantee the right result from </a:t>
            </a:r>
            <a:endParaRPr lang="en-IN" dirty="0" smtClean="0"/>
          </a:p>
          <a:p>
            <a:pPr lvl="1"/>
            <a:r>
              <a:rPr lang="en-IN" dirty="0" smtClean="0"/>
              <a:t>the </a:t>
            </a:r>
            <a:r>
              <a:rPr lang="en-IN" dirty="0"/>
              <a:t>right </a:t>
            </a:r>
            <a:r>
              <a:rPr lang="en-IN" dirty="0" smtClean="0"/>
              <a:t>test</a:t>
            </a:r>
          </a:p>
          <a:p>
            <a:pPr lvl="1"/>
            <a:r>
              <a:rPr lang="en-IN" dirty="0" smtClean="0"/>
              <a:t>at </a:t>
            </a:r>
            <a:r>
              <a:rPr lang="en-IN" dirty="0"/>
              <a:t>the right </a:t>
            </a:r>
            <a:r>
              <a:rPr lang="en-IN" dirty="0" smtClean="0"/>
              <a:t>time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on the right specimen </a:t>
            </a:r>
            <a:endParaRPr lang="en-IN" dirty="0" smtClean="0"/>
          </a:p>
          <a:p>
            <a:pPr lvl="1"/>
            <a:r>
              <a:rPr lang="en-IN" dirty="0" smtClean="0"/>
              <a:t>from </a:t>
            </a:r>
            <a:r>
              <a:rPr lang="en-IN" dirty="0"/>
              <a:t>the right </a:t>
            </a:r>
            <a:r>
              <a:rPr lang="en-IN" dirty="0" smtClean="0"/>
              <a:t>patient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interpreted </a:t>
            </a:r>
            <a:r>
              <a:rPr lang="en-IN" dirty="0" smtClean="0"/>
              <a:t>correctly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Quality Assurance (QA)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901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80F4-7CA9-4811-BE07-98BEF53A8BEC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E69D7CA-1AE0-4554-A2D7-5CD541CC5152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45673" y="1143000"/>
            <a:ext cx="8327731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Internal quality control (IQC) </a:t>
            </a:r>
            <a:r>
              <a:rPr lang="en-US" b="1" dirty="0" smtClean="0"/>
              <a:t>: </a:t>
            </a:r>
            <a:r>
              <a:rPr lang="en-US" dirty="0" smtClean="0"/>
              <a:t>It’s </a:t>
            </a:r>
            <a:r>
              <a:rPr lang="en-US" dirty="0"/>
              <a:t>a systematic internal monitoring of working practices, technical procedures, equipment and materials.</a:t>
            </a:r>
          </a:p>
          <a:p>
            <a:r>
              <a:rPr lang="en-US" dirty="0"/>
              <a:t> </a:t>
            </a:r>
            <a:r>
              <a:rPr lang="en-US" b="1" dirty="0"/>
              <a:t>External quality assessment (EQA): </a:t>
            </a:r>
            <a:r>
              <a:rPr lang="en-US" dirty="0"/>
              <a:t>A process to assess laboratory performance. This component is necessary to ensure comparability of results among laboratories. </a:t>
            </a:r>
          </a:p>
          <a:p>
            <a:r>
              <a:rPr lang="en-US" b="1" dirty="0"/>
              <a:t>Quality improvement (QI): </a:t>
            </a:r>
            <a:r>
              <a:rPr lang="en-US" dirty="0"/>
              <a:t>Involves continued monitoring, identifying defects, followed by remedial action including retraining when needed, to prevent recurrence of problems.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02B5D89-93C5-4252-965E-2AC83ACD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ctr" anchorCtr="0">
            <a:normAutofit/>
          </a:bodyPr>
          <a:lstStyle/>
          <a:p>
            <a:r>
              <a:rPr lang="en-US" sz="4000" b="1" dirty="0"/>
              <a:t>Components of Quality assurance</a:t>
            </a:r>
            <a:endParaRPr lang="hi-IN" sz="4000" b="1" dirty="0"/>
          </a:p>
        </p:txBody>
      </p:sp>
    </p:spTree>
    <p:extLst>
      <p:ext uri="{BB962C8B-B14F-4D97-AF65-F5344CB8AC3E}">
        <p14:creationId xmlns:p14="http://schemas.microsoft.com/office/powerpoint/2010/main" val="215830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F8DC-0362-4F3B-B1B6-C1B82D07CB4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Why External Quality Assessment (EQA)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9728" y="1424040"/>
            <a:ext cx="8394192" cy="475292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GB" dirty="0"/>
              <a:t> EQA is also termed as proficiency testing and method </a:t>
            </a:r>
            <a:r>
              <a:rPr lang="en-IN" dirty="0"/>
              <a:t>to assess laboratory performance</a:t>
            </a:r>
            <a:r>
              <a:rPr lang="en-GB" dirty="0"/>
              <a:t> </a:t>
            </a:r>
          </a:p>
          <a:p>
            <a:r>
              <a:rPr lang="en-GB" dirty="0"/>
              <a:t> EQA strongly contributes to continuous quality improvement of laboratory 	performance</a:t>
            </a:r>
          </a:p>
          <a:p>
            <a:r>
              <a:rPr lang="en-GB" dirty="0"/>
              <a:t>Participating laboratories benefit because external quality assessment:</a:t>
            </a:r>
            <a:endParaRPr lang="en-IN" dirty="0"/>
          </a:p>
          <a:p>
            <a:pPr lvl="2"/>
            <a:r>
              <a:rPr lang="en-US" dirty="0"/>
              <a:t> </a:t>
            </a:r>
            <a:r>
              <a:rPr lang="en-US" sz="2000" dirty="0"/>
              <a:t>serves as an early warning system,</a:t>
            </a:r>
            <a:endParaRPr lang="en-IN" sz="2000" dirty="0"/>
          </a:p>
          <a:p>
            <a:pPr lvl="2"/>
            <a:r>
              <a:rPr lang="en-AU" sz="2000" dirty="0"/>
              <a:t> identifies systematic problems, </a:t>
            </a:r>
            <a:endParaRPr lang="en-IN" sz="2000" dirty="0"/>
          </a:p>
          <a:p>
            <a:pPr lvl="2"/>
            <a:r>
              <a:rPr lang="en-US" sz="2000" dirty="0"/>
              <a:t> provides objective evidence of laboratory quality,</a:t>
            </a:r>
            <a:endParaRPr lang="en-IN" sz="2000" dirty="0"/>
          </a:p>
          <a:p>
            <a:pPr lvl="2"/>
            <a:r>
              <a:rPr lang="en-US" sz="2000" dirty="0"/>
              <a:t> serves as an indicator for focusing improvement efforts,</a:t>
            </a:r>
            <a:endParaRPr lang="en-IN" sz="2000" dirty="0"/>
          </a:p>
          <a:p>
            <a:pPr lvl="2"/>
            <a:r>
              <a:rPr lang="en-US" sz="2000" dirty="0"/>
              <a:t> identifies training needs,</a:t>
            </a:r>
            <a:endParaRPr lang="en-IN" sz="2000" dirty="0"/>
          </a:p>
          <a:p>
            <a:pPr lvl="2"/>
            <a:r>
              <a:rPr lang="en-US" sz="2000" dirty="0"/>
              <a:t> provides a source for continuing education,</a:t>
            </a:r>
            <a:endParaRPr lang="en-IN" sz="2000" dirty="0"/>
          </a:p>
          <a:p>
            <a:pPr lvl="2"/>
            <a:r>
              <a:rPr lang="en-US" sz="2000" dirty="0"/>
              <a:t> provides a source of materials for practice</a:t>
            </a:r>
          </a:p>
        </p:txBody>
      </p:sp>
    </p:spTree>
    <p:extLst>
      <p:ext uri="{BB962C8B-B14F-4D97-AF65-F5344CB8AC3E}">
        <p14:creationId xmlns:p14="http://schemas.microsoft.com/office/powerpoint/2010/main" val="154231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1689" y="6143609"/>
            <a:ext cx="30734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Components of CBAAT EQA package to sites</a:t>
            </a:r>
          </a:p>
        </p:txBody>
      </p:sp>
      <p:sp>
        <p:nvSpPr>
          <p:cNvPr id="12" name="TextBox 90"/>
          <p:cNvSpPr txBox="1">
            <a:spLocks noChangeArrowheads="1"/>
          </p:cNvSpPr>
          <p:nvPr/>
        </p:nvSpPr>
        <p:spPr bwMode="auto">
          <a:xfrm>
            <a:off x="619587" y="5131779"/>
            <a:ext cx="2056103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</a:t>
            </a:r>
            <a:r>
              <a:rPr kumimoji="0" lang="en-US" alt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Tubes of Panel and 5 pipettes 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00"/>
          <p:cNvSpPr txBox="1">
            <a:spLocks noChangeArrowheads="1"/>
          </p:cNvSpPr>
          <p:nvPr/>
        </p:nvSpPr>
        <p:spPr bwMode="auto">
          <a:xfrm>
            <a:off x="6492241" y="5124735"/>
            <a:ext cx="160688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2400" noProof="0" dirty="0">
                <a:solidFill>
                  <a:prstClr val="black"/>
                </a:solidFill>
              </a:rPr>
              <a:t>EQA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Result Format</a:t>
            </a:r>
          </a:p>
        </p:txBody>
      </p:sp>
      <p:sp>
        <p:nvSpPr>
          <p:cNvPr id="19" name="TextBox 100"/>
          <p:cNvSpPr txBox="1">
            <a:spLocks noChangeArrowheads="1"/>
          </p:cNvSpPr>
          <p:nvPr/>
        </p:nvSpPr>
        <p:spPr bwMode="auto">
          <a:xfrm>
            <a:off x="3252040" y="5094611"/>
            <a:ext cx="2663852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2400" noProof="0" dirty="0">
                <a:solidFill>
                  <a:prstClr val="black"/>
                </a:solidFill>
              </a:rPr>
              <a:t>Processing SOP and Guidance documents  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1264" t="20194" r="51549" b="9033"/>
          <a:stretch/>
        </p:blipFill>
        <p:spPr>
          <a:xfrm>
            <a:off x="6026967" y="2216728"/>
            <a:ext cx="2791617" cy="2789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2" name="Group 31"/>
          <p:cNvGrpSpPr/>
          <p:nvPr/>
        </p:nvGrpSpPr>
        <p:grpSpPr>
          <a:xfrm>
            <a:off x="223560" y="2216727"/>
            <a:ext cx="2820659" cy="2789382"/>
            <a:chOff x="184383" y="2371440"/>
            <a:chExt cx="5452476" cy="2634669"/>
          </a:xfrm>
        </p:grpSpPr>
        <p:pic>
          <p:nvPicPr>
            <p:cNvPr id="21" name="Picture 20" descr="A picture containing indoor, wall, table, sitting&#10;&#10;Description generated with high confidence"/>
            <p:cNvPicPr/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3151" r="38505" b="6678"/>
            <a:stretch/>
          </p:blipFill>
          <p:spPr bwMode="auto">
            <a:xfrm>
              <a:off x="184383" y="2373746"/>
              <a:ext cx="3168417" cy="26323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Content Placeholder 3">
              <a:extLst>
                <a:ext uri="{FF2B5EF4-FFF2-40B4-BE49-F238E27FC236}">
                  <a16:creationId xmlns:a16="http://schemas.microsoft.com/office/drawing/2014/main" xmlns="" id="{F0DC1D40-53E3-45F1-8E38-F92548B18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2" t="49657" r="6062" b="14242"/>
            <a:stretch/>
          </p:blipFill>
          <p:spPr>
            <a:xfrm>
              <a:off x="3434801" y="2371440"/>
              <a:ext cx="2202058" cy="263466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1ED957-B1D4-462D-99DC-A23DBEBE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7170" r="1735" b="6932"/>
          <a:stretch/>
        </p:blipFill>
        <p:spPr>
          <a:xfrm>
            <a:off x="3193466" y="2216727"/>
            <a:ext cx="2722425" cy="2789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259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7C4-FCBC-48FE-A81F-B2B7985CB640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Plans</a:t>
            </a:r>
            <a:r>
              <a:rPr lang="en-US"/>
              <a:t> </a:t>
            </a:r>
            <a:endParaRPr lang="en-US" dirty="0"/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xmlns="" id="{36B6CA8D-3257-4F05-AA10-AF2E3DDB44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7513689"/>
              </p:ext>
            </p:extLst>
          </p:nvPr>
        </p:nvGraphicFramePr>
        <p:xfrm>
          <a:off x="595741" y="1214411"/>
          <a:ext cx="7627097" cy="534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6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559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CBNAAT EQA   KEY COMPONENTS, PLANS &amp; ACTIVITIES </vt:lpstr>
      <vt:lpstr>Contents</vt:lpstr>
      <vt:lpstr>Key components of CBNAAT Quality Assurance program</vt:lpstr>
      <vt:lpstr>What is Quality Assurance </vt:lpstr>
      <vt:lpstr>Quality Assurance (QA)</vt:lpstr>
      <vt:lpstr>Components of Quality assurance</vt:lpstr>
      <vt:lpstr>Why External Quality Assessment (EQA)</vt:lpstr>
      <vt:lpstr>Components of CBAAT EQA package to sites</vt:lpstr>
      <vt:lpstr>Plans </vt:lpstr>
      <vt:lpstr>Activities  </vt:lpstr>
      <vt:lpstr>Summary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CBNAAT EQA   KEY COMPONENTS, PLANS &amp; ACTIVITIES </dc:title>
  <dc:creator>Reena</dc:creator>
  <cp:lastModifiedBy>Reena</cp:lastModifiedBy>
  <cp:revision>7</cp:revision>
  <dcterms:created xsi:type="dcterms:W3CDTF">2020-03-01T10:58:16Z</dcterms:created>
  <dcterms:modified xsi:type="dcterms:W3CDTF">2020-03-01T11:14:51Z</dcterms:modified>
</cp:coreProperties>
</file>